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9" r:id="rId3"/>
    <p:sldId id="261" r:id="rId4"/>
    <p:sldId id="262" r:id="rId5"/>
    <p:sldId id="294" r:id="rId6"/>
    <p:sldId id="295" r:id="rId7"/>
    <p:sldId id="296" r:id="rId8"/>
    <p:sldId id="297" r:id="rId9"/>
    <p:sldId id="298" r:id="rId10"/>
    <p:sldId id="299" r:id="rId11"/>
    <p:sldId id="293" r:id="rId12"/>
    <p:sldId id="290" r:id="rId13"/>
    <p:sldId id="292"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blomov Maks" initials="O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77" d="100"/>
          <a:sy n="77" d="100"/>
        </p:scale>
        <p:origin x="-1622"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29E4BD-B090-4729-B0AB-B20AB2A8FD07}" type="datetimeFigureOut">
              <a:rPr lang="ru-RU" smtClean="0"/>
              <a:pPr/>
              <a:t>23.03.2022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7BEBEA-223A-4F4D-8F00-47ABBBC48C9B}" type="slidenum">
              <a:rPr lang="ru-RU" smtClean="0"/>
              <a:pPr/>
              <a:t>‹#›</a:t>
            </a:fld>
            <a:endParaRPr lang="ru-RU"/>
          </a:p>
        </p:txBody>
      </p:sp>
    </p:spTree>
    <p:extLst>
      <p:ext uri="{BB962C8B-B14F-4D97-AF65-F5344CB8AC3E}">
        <p14:creationId xmlns:p14="http://schemas.microsoft.com/office/powerpoint/2010/main" val="3211442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77BEBEA-223A-4F4D-8F00-47ABBBC48C9B}" type="slidenum">
              <a:rPr lang="ru-RU" smtClean="0"/>
              <a:pPr/>
              <a:t>2</a:t>
            </a:fld>
            <a:endParaRPr lang="ru-RU"/>
          </a:p>
        </p:txBody>
      </p:sp>
    </p:spTree>
    <p:extLst>
      <p:ext uri="{BB962C8B-B14F-4D97-AF65-F5344CB8AC3E}">
        <p14:creationId xmlns:p14="http://schemas.microsoft.com/office/powerpoint/2010/main" val="348028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pPr/>
              <a:t>23.03.2022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23.03.2022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23.03.2022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23.03.2022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23.03.2022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pPr/>
              <a:t>23.03.2022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pPr/>
              <a:t>23.03.2022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pPr/>
              <a:t>23.03.2022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23.03.2022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23.03.2022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23.03.2022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23.03.2022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итяй\Desktop\Работа\Презентация Ш.М.А\logo_n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4290"/>
            <a:ext cx="9144000" cy="2276872"/>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4"/>
          <p:cNvSpPr>
            <a:spLocks noGrp="1"/>
          </p:cNvSpPr>
          <p:nvPr>
            <p:ph type="ctrTitle"/>
          </p:nvPr>
        </p:nvSpPr>
        <p:spPr>
          <a:xfrm>
            <a:off x="857224" y="3286124"/>
            <a:ext cx="7772400" cy="1470025"/>
          </a:xfrm>
        </p:spPr>
        <p:txBody>
          <a:bodyPr>
            <a:noAutofit/>
          </a:bodyPr>
          <a:lstStyle/>
          <a:p>
            <a:r>
              <a:rPr lang="en-US" sz="6600" dirty="0" smtClean="0">
                <a:solidFill>
                  <a:srgbClr val="FFFF00"/>
                </a:solidFill>
                <a:latin typeface="Times New Roman" pitchFamily="18" charset="0"/>
                <a:cs typeface="Times New Roman" pitchFamily="18" charset="0"/>
              </a:rPr>
              <a:t>5</a:t>
            </a:r>
            <a:r>
              <a:rPr lang="en-US" sz="5400" dirty="0" smtClean="0">
                <a:solidFill>
                  <a:srgbClr val="FFFF00"/>
                </a:solidFill>
                <a:latin typeface="Times New Roman" pitchFamily="18" charset="0"/>
                <a:cs typeface="Times New Roman" pitchFamily="18" charset="0"/>
              </a:rPr>
              <a:t> </a:t>
            </a:r>
            <a:r>
              <a:rPr lang="ru-RU" sz="5400" dirty="0" smtClean="0">
                <a:solidFill>
                  <a:srgbClr val="FFFF00"/>
                </a:solidFill>
                <a:latin typeface="Times New Roman" pitchFamily="18" charset="0"/>
                <a:cs typeface="Times New Roman" pitchFamily="18" charset="0"/>
              </a:rPr>
              <a:t>лет</a:t>
            </a:r>
            <a:br>
              <a:rPr lang="ru-RU" sz="5400" dirty="0" smtClean="0">
                <a:solidFill>
                  <a:srgbClr val="FFFF00"/>
                </a:solidFill>
                <a:latin typeface="Times New Roman" pitchFamily="18" charset="0"/>
                <a:cs typeface="Times New Roman" pitchFamily="18" charset="0"/>
              </a:rPr>
            </a:br>
            <a:r>
              <a:rPr lang="ru-RU" sz="5400" dirty="0" smtClean="0">
                <a:solidFill>
                  <a:srgbClr val="FFFF00"/>
                </a:solidFill>
                <a:latin typeface="Times New Roman" pitchFamily="18" charset="0"/>
                <a:cs typeface="Times New Roman" pitchFamily="18" charset="0"/>
              </a:rPr>
              <a:t>Школе молодого адвоката!</a:t>
            </a:r>
            <a:endParaRPr lang="ru-RU" sz="5400" dirty="0">
              <a:solidFill>
                <a:srgbClr val="FFFF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880863163"/>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6146" name="Picture 2" descr="C:\Users\Asus\Desktop\16-03-2022_16-43-08\4C9CB129-42BB-492F-A6AD-3806D83D5ABD.jpe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23528" y="260648"/>
            <a:ext cx="8496944" cy="6264696"/>
          </a:xfrm>
        </p:spPr>
        <p:txBody>
          <a:bodyPr>
            <a:normAutofit/>
          </a:bodyPr>
          <a:lstStyle/>
          <a:p>
            <a:r>
              <a:rPr lang="ru-RU" sz="2800" dirty="0" smtClean="0">
                <a:solidFill>
                  <a:schemeClr val="bg2"/>
                </a:solidFill>
                <a:latin typeface="Times New Roman" pitchFamily="18" charset="0"/>
                <a:cs typeface="Times New Roman" pitchFamily="18" charset="0"/>
              </a:rPr>
              <a:t>В период с 2017 года по настоящее время (2022 год)  в Школе молодого адвоката прошли обучение более 100 слушателей. В 2022 году обучаются 26 слушателей. Большинство слушателей - молодые адвокаты Адвокатской палаты Иркутской области</a:t>
            </a:r>
            <a:r>
              <a:rPr lang="ru-RU" sz="2800" smtClean="0">
                <a:solidFill>
                  <a:schemeClr val="bg2"/>
                </a:solidFill>
                <a:latin typeface="Times New Roman" pitchFamily="18" charset="0"/>
                <a:cs typeface="Times New Roman" pitchFamily="18" charset="0"/>
              </a:rPr>
              <a:t>. </a:t>
            </a:r>
            <a:endParaRPr lang="ru-RU" sz="2800" dirty="0" smtClean="0">
              <a:solidFill>
                <a:schemeClr val="bg2"/>
              </a:solidFill>
              <a:latin typeface="Times New Roman" pitchFamily="18" charset="0"/>
              <a:cs typeface="Times New Roman" pitchFamily="18" charset="0"/>
            </a:endParaRPr>
          </a:p>
          <a:p>
            <a:r>
              <a:rPr lang="ru-RU" sz="2800" dirty="0" smtClean="0">
                <a:solidFill>
                  <a:schemeClr val="bg2"/>
                </a:solidFill>
                <a:latin typeface="Times New Roman" pitchFamily="18" charset="0"/>
                <a:cs typeface="Times New Roman" pitchFamily="18" charset="0"/>
              </a:rPr>
              <a:t>Для получения сертификата о прохождении обучения в Школе молодого адвоката необходимо было не только участвовать в учебном процессе, но и выполнить итоговый тест с решением конкретных юридических задач.</a:t>
            </a:r>
            <a:endParaRPr lang="ru-RU" sz="2800" dirty="0">
              <a:solidFill>
                <a:schemeClr val="bg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13"/>
            <a:ext cx="9144000" cy="4647426"/>
          </a:xfrm>
          <a:prstGeom prst="rect">
            <a:avLst/>
          </a:prstGeom>
          <a:noFill/>
        </p:spPr>
        <p:txBody>
          <a:bodyPr wrap="square" rtlCol="0">
            <a:spAutoFit/>
          </a:bodyPr>
          <a:lstStyle/>
          <a:p>
            <a:pPr algn="just"/>
            <a:endParaRPr lang="ru-RU" sz="3200" i="1" dirty="0" smtClean="0">
              <a:latin typeface="Sitka Subheading" panose="02000505000000020004" pitchFamily="2" charset="0"/>
            </a:endParaRPr>
          </a:p>
          <a:p>
            <a:pPr algn="just"/>
            <a:endParaRPr lang="ru-RU" sz="3200" i="1" dirty="0" smtClean="0">
              <a:latin typeface="Sitka Subheading" panose="02000505000000020004" pitchFamily="2" charset="0"/>
            </a:endParaRPr>
          </a:p>
          <a:p>
            <a:pPr algn="just"/>
            <a:endParaRPr lang="ru-RU" sz="3200" i="1" dirty="0" smtClean="0">
              <a:latin typeface="Sitka Subheading" panose="02000505000000020004" pitchFamily="2" charset="0"/>
            </a:endParaRPr>
          </a:p>
          <a:p>
            <a:pPr algn="ctr"/>
            <a:r>
              <a:rPr lang="ru-RU" sz="2800" dirty="0" smtClean="0">
                <a:solidFill>
                  <a:schemeClr val="bg2"/>
                </a:solidFill>
                <a:latin typeface="Times New Roman" pitchFamily="18" charset="0"/>
                <a:cs typeface="Times New Roman" pitchFamily="18" charset="0"/>
              </a:rPr>
              <a:t>На </a:t>
            </a:r>
            <a:r>
              <a:rPr lang="ru-RU" sz="2800" dirty="0">
                <a:solidFill>
                  <a:schemeClr val="bg2"/>
                </a:solidFill>
                <a:latin typeface="Times New Roman" pitchFamily="18" charset="0"/>
                <a:cs typeface="Times New Roman" pitchFamily="18" charset="0"/>
              </a:rPr>
              <a:t>протяжении всего курса лекций молодые слушатели получают задания на дом, выполнение которых зависит от усвоения материала лекций. По окончании занятий Школы Молодого адвоката наши слушатели пишут итоговый тест по всему курсу лекций и получают сертификат «Слушателя Школы Молодого адвоката Адвокатской палаты Иркутской области».</a:t>
            </a:r>
            <a:r>
              <a:rPr lang="ru-RU" sz="3200" i="1" dirty="0">
                <a:latin typeface="Sitka Subheading" panose="02000505000000020004" pitchFamily="2" charset="0"/>
              </a:rPr>
              <a:t> </a:t>
            </a:r>
          </a:p>
        </p:txBody>
      </p:sp>
    </p:spTree>
    <p:extLst>
      <p:ext uri="{BB962C8B-B14F-4D97-AF65-F5344CB8AC3E}">
        <p14:creationId xmlns:p14="http://schemas.microsoft.com/office/powerpoint/2010/main" val="3899222635"/>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59502"/>
            <a:ext cx="9144000" cy="6097219"/>
          </a:xfrm>
          <a:prstGeom prst="rect">
            <a:avLst/>
          </a:prstGeom>
        </p:spPr>
      </p:pic>
      <p:sp>
        <p:nvSpPr>
          <p:cNvPr id="3" name="TextBox 2"/>
          <p:cNvSpPr txBox="1"/>
          <p:nvPr/>
        </p:nvSpPr>
        <p:spPr>
          <a:xfrm>
            <a:off x="910711" y="0"/>
            <a:ext cx="7344816" cy="830997"/>
          </a:xfrm>
          <a:prstGeom prst="rect">
            <a:avLst/>
          </a:prstGeom>
          <a:noFill/>
        </p:spPr>
        <p:txBody>
          <a:bodyPr wrap="square" rtlCol="0">
            <a:spAutoFit/>
          </a:bodyPr>
          <a:lstStyle/>
          <a:p>
            <a:pPr algn="ctr"/>
            <a:r>
              <a:rPr lang="ru-RU" sz="4800" i="1" dirty="0" smtClean="0">
                <a:latin typeface="Sitka Subheading" panose="02000505000000020004" pitchFamily="2" charset="0"/>
              </a:rPr>
              <a:t>Спасибо за внимание !</a:t>
            </a:r>
            <a:endParaRPr lang="ru-RU" sz="4800" i="1" dirty="0">
              <a:latin typeface="Sitka Subheading" panose="02000505000000020004" pitchFamily="2" charset="0"/>
            </a:endParaRPr>
          </a:p>
        </p:txBody>
      </p:sp>
    </p:spTree>
    <p:extLst>
      <p:ext uri="{BB962C8B-B14F-4D97-AF65-F5344CB8AC3E}">
        <p14:creationId xmlns:p14="http://schemas.microsoft.com/office/powerpoint/2010/main" val="3104429590"/>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Митяй\Desktop\Работа\Презентация Ш.М.А\1534756767894_bullet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628800"/>
            <a:ext cx="3816424" cy="25641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Митяй\Desktop\Работа\Презентация Ш.М.А\prepod(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5756" y="2348880"/>
            <a:ext cx="4188468" cy="279231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i="1" dirty="0">
                <a:solidFill>
                  <a:schemeClr val="bg2"/>
                </a:solidFill>
                <a:latin typeface="Sitka Subheading" panose="02000505000000020004" pitchFamily="2" charset="0"/>
                <a:ea typeface="Batang" panose="02030600000101010101" pitchFamily="18" charset="-127"/>
              </a:rPr>
              <a:t>Наши преподаватели </a:t>
            </a:r>
          </a:p>
        </p:txBody>
      </p:sp>
      <p:sp>
        <p:nvSpPr>
          <p:cNvPr id="3" name="Объект 2"/>
          <p:cNvSpPr>
            <a:spLocks noGrp="1"/>
          </p:cNvSpPr>
          <p:nvPr>
            <p:ph idx="1"/>
          </p:nvPr>
        </p:nvSpPr>
        <p:spPr/>
        <p:txBody>
          <a:bodyPr/>
          <a:lstStyle/>
          <a:p>
            <a:endParaRPr lang="ru-RU" dirty="0"/>
          </a:p>
        </p:txBody>
      </p:sp>
      <p:pic>
        <p:nvPicPr>
          <p:cNvPr id="2051" name="Picture 3" descr="C:\Users\Митяй\Desktop\Работа\Презентация Ш.М.А\Foto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9952" y="3284984"/>
            <a:ext cx="4261931" cy="283908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6120736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additive="base">
                                        <p:cTn id="19" dur="500" fill="hold"/>
                                        <p:tgtEl>
                                          <p:spTgt spid="2051"/>
                                        </p:tgtEl>
                                        <p:attrNameLst>
                                          <p:attrName>ppt_x</p:attrName>
                                        </p:attrNameLst>
                                      </p:cBhvr>
                                      <p:tavLst>
                                        <p:tav tm="0">
                                          <p:val>
                                            <p:strVal val="#ppt_x"/>
                                          </p:val>
                                        </p:tav>
                                        <p:tav tm="100000">
                                          <p:val>
                                            <p:strVal val="#ppt_x"/>
                                          </p:val>
                                        </p:tav>
                                      </p:tavLst>
                                    </p:anim>
                                    <p:anim calcmode="lin" valueType="num">
                                      <p:cBhvr additive="base">
                                        <p:cTn id="20"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576064"/>
          </a:xfrm>
        </p:spPr>
        <p:txBody>
          <a:bodyPr>
            <a:normAutofit fontScale="90000"/>
          </a:bodyPr>
          <a:lstStyle/>
          <a:p>
            <a:r>
              <a:rPr lang="ru-RU" i="1" dirty="0" smtClean="0">
                <a:solidFill>
                  <a:schemeClr val="bg2"/>
                </a:solidFill>
                <a:latin typeface="Sitka Subheading" panose="02000505000000020004" pitchFamily="2" charset="0"/>
              </a:rPr>
              <a:t>Адвокаты со стажем</a:t>
            </a:r>
            <a:endParaRPr lang="ru-RU" i="1" dirty="0">
              <a:solidFill>
                <a:schemeClr val="bg2"/>
              </a:solidFill>
              <a:latin typeface="Sitka Subheading" panose="02000505000000020004" pitchFamily="2" charset="0"/>
            </a:endParaRPr>
          </a:p>
        </p:txBody>
      </p:sp>
      <p:sp>
        <p:nvSpPr>
          <p:cNvPr id="3" name="Объект 2"/>
          <p:cNvSpPr>
            <a:spLocks noGrp="1"/>
          </p:cNvSpPr>
          <p:nvPr>
            <p:ph idx="1"/>
          </p:nvPr>
        </p:nvSpPr>
        <p:spPr>
          <a:xfrm>
            <a:off x="428596" y="571480"/>
            <a:ext cx="8229600" cy="5760640"/>
          </a:xfrm>
        </p:spPr>
        <p:txBody>
          <a:bodyPr>
            <a:normAutofit fontScale="92500" lnSpcReduction="20000"/>
          </a:bodyPr>
          <a:lstStyle/>
          <a:p>
            <a:endParaRPr lang="ru-RU" sz="1600" dirty="0" smtClean="0">
              <a:latin typeface="Times New Roman" panose="02020603050405020304" pitchFamily="18" charset="0"/>
              <a:cs typeface="Times New Roman" panose="02020603050405020304" pitchFamily="18" charset="0"/>
            </a:endParaRPr>
          </a:p>
          <a:p>
            <a:r>
              <a:rPr lang="ru-RU" sz="1900" dirty="0" smtClean="0">
                <a:solidFill>
                  <a:schemeClr val="bg2"/>
                </a:solidFill>
                <a:latin typeface="Times New Roman" panose="02020603050405020304" pitchFamily="18" charset="0"/>
                <a:cs typeface="Times New Roman" panose="02020603050405020304" pitchFamily="18" charset="0"/>
              </a:rPr>
              <a:t>Смирнов Олег Валерьевич, Президент АП Иркутской области</a:t>
            </a:r>
          </a:p>
          <a:p>
            <a:r>
              <a:rPr lang="ru-RU" sz="1900" dirty="0" smtClean="0">
                <a:solidFill>
                  <a:schemeClr val="bg2"/>
                </a:solidFill>
                <a:latin typeface="Times New Roman" panose="02020603050405020304" pitchFamily="18" charset="0"/>
                <a:cs typeface="Times New Roman" panose="02020603050405020304" pitchFamily="18" charset="0"/>
              </a:rPr>
              <a:t>Морозова Надежда Сергеевна , адвокатское бюро «</a:t>
            </a:r>
            <a:r>
              <a:rPr lang="ru-RU" sz="1900" dirty="0" err="1" smtClean="0">
                <a:solidFill>
                  <a:schemeClr val="bg2"/>
                </a:solidFill>
                <a:latin typeface="Times New Roman" panose="02020603050405020304" pitchFamily="18" charset="0"/>
                <a:cs typeface="Times New Roman" panose="02020603050405020304" pitchFamily="18" charset="0"/>
              </a:rPr>
              <a:t>Правозащита</a:t>
            </a:r>
            <a:r>
              <a:rPr lang="ru-RU" sz="1900" dirty="0" smtClean="0">
                <a:solidFill>
                  <a:schemeClr val="bg2"/>
                </a:solidFill>
                <a:latin typeface="Times New Roman" panose="02020603050405020304" pitchFamily="18" charset="0"/>
                <a:cs typeface="Times New Roman" panose="02020603050405020304" pitchFamily="18" charset="0"/>
              </a:rPr>
              <a:t>» </a:t>
            </a:r>
          </a:p>
          <a:p>
            <a:r>
              <a:rPr lang="ru-RU" sz="1900" dirty="0" err="1" smtClean="0">
                <a:solidFill>
                  <a:schemeClr val="bg2"/>
                </a:solidFill>
                <a:latin typeface="Times New Roman" panose="02020603050405020304" pitchFamily="18" charset="0"/>
                <a:cs typeface="Times New Roman" panose="02020603050405020304" pitchFamily="18" charset="0"/>
              </a:rPr>
              <a:t>Каверзина</a:t>
            </a:r>
            <a:r>
              <a:rPr lang="ru-RU" sz="1900" dirty="0" smtClean="0">
                <a:solidFill>
                  <a:schemeClr val="bg2"/>
                </a:solidFill>
                <a:latin typeface="Times New Roman" panose="02020603050405020304" pitchFamily="18" charset="0"/>
                <a:cs typeface="Times New Roman" panose="02020603050405020304" pitchFamily="18" charset="0"/>
              </a:rPr>
              <a:t> Валентина Леонидовна, коллегия адвокатов «Лига Сибирских адвокатов»</a:t>
            </a:r>
          </a:p>
          <a:p>
            <a:r>
              <a:rPr lang="ru-RU" sz="1900" dirty="0" err="1" smtClean="0">
                <a:solidFill>
                  <a:schemeClr val="bg2"/>
                </a:solidFill>
                <a:latin typeface="Times New Roman" panose="02020603050405020304" pitchFamily="18" charset="0"/>
                <a:cs typeface="Times New Roman" panose="02020603050405020304" pitchFamily="18" charset="0"/>
              </a:rPr>
              <a:t>Козыдло</a:t>
            </a:r>
            <a:r>
              <a:rPr lang="ru-RU" sz="1900" dirty="0" smtClean="0">
                <a:solidFill>
                  <a:schemeClr val="bg2"/>
                </a:solidFill>
                <a:latin typeface="Times New Roman" panose="02020603050405020304" pitchFamily="18" charset="0"/>
                <a:cs typeface="Times New Roman" panose="02020603050405020304" pitchFamily="18" charset="0"/>
              </a:rPr>
              <a:t> Владимир Борисович, Иркутская коллегия адвокатов «Альянс»</a:t>
            </a:r>
          </a:p>
          <a:p>
            <a:r>
              <a:rPr lang="ru-RU" sz="1900" dirty="0" err="1" smtClean="0">
                <a:solidFill>
                  <a:schemeClr val="bg2"/>
                </a:solidFill>
                <a:latin typeface="Times New Roman" panose="02020603050405020304" pitchFamily="18" charset="0"/>
                <a:cs typeface="Times New Roman" panose="02020603050405020304" pitchFamily="18" charset="0"/>
              </a:rPr>
              <a:t>Крыжановский</a:t>
            </a:r>
            <a:r>
              <a:rPr lang="ru-RU" sz="1900" dirty="0" smtClean="0">
                <a:solidFill>
                  <a:schemeClr val="bg2"/>
                </a:solidFill>
                <a:latin typeface="Times New Roman" panose="02020603050405020304" pitchFamily="18" charset="0"/>
                <a:cs typeface="Times New Roman" panose="02020603050405020304" pitchFamily="18" charset="0"/>
              </a:rPr>
              <a:t> Сергей </a:t>
            </a:r>
            <a:r>
              <a:rPr lang="ru-RU" sz="1900" dirty="0" err="1" smtClean="0">
                <a:solidFill>
                  <a:schemeClr val="bg2"/>
                </a:solidFill>
                <a:latin typeface="Times New Roman" panose="02020603050405020304" pitchFamily="18" charset="0"/>
                <a:cs typeface="Times New Roman" panose="02020603050405020304" pitchFamily="18" charset="0"/>
              </a:rPr>
              <a:t>Николавевич</a:t>
            </a:r>
            <a:r>
              <a:rPr lang="ru-RU" sz="1900" dirty="0" smtClean="0">
                <a:solidFill>
                  <a:schemeClr val="bg2"/>
                </a:solidFill>
                <a:latin typeface="Times New Roman" panose="02020603050405020304" pitchFamily="18" charset="0"/>
                <a:cs typeface="Times New Roman" panose="02020603050405020304" pitchFamily="18" charset="0"/>
              </a:rPr>
              <a:t>, коллегия адвокатов «Лига Сибирских адвокатов»</a:t>
            </a:r>
          </a:p>
          <a:p>
            <a:r>
              <a:rPr lang="ru-RU" sz="1900" dirty="0" smtClean="0">
                <a:solidFill>
                  <a:schemeClr val="bg2"/>
                </a:solidFill>
                <a:latin typeface="Times New Roman" panose="02020603050405020304" pitchFamily="18" charset="0"/>
                <a:cs typeface="Times New Roman" panose="02020603050405020304" pitchFamily="18" charset="0"/>
              </a:rPr>
              <a:t>Фалеева Ирина Викторовна, коллегия адвокатов «Механика права»</a:t>
            </a:r>
          </a:p>
          <a:p>
            <a:r>
              <a:rPr lang="ru-RU" sz="1900" dirty="0" err="1" smtClean="0">
                <a:solidFill>
                  <a:schemeClr val="bg2"/>
                </a:solidFill>
                <a:latin typeface="Times New Roman" panose="02020603050405020304" pitchFamily="18" charset="0"/>
                <a:cs typeface="Times New Roman" panose="02020603050405020304" pitchFamily="18" charset="0"/>
              </a:rPr>
              <a:t>Файзулин</a:t>
            </a:r>
            <a:r>
              <a:rPr lang="ru-RU" sz="1900" dirty="0" smtClean="0">
                <a:solidFill>
                  <a:schemeClr val="bg2"/>
                </a:solidFill>
                <a:latin typeface="Times New Roman" panose="02020603050405020304" pitchFamily="18" charset="0"/>
                <a:cs typeface="Times New Roman" panose="02020603050405020304" pitchFamily="18" charset="0"/>
              </a:rPr>
              <a:t> Рафик </a:t>
            </a:r>
            <a:r>
              <a:rPr lang="ru-RU" sz="1900" dirty="0" err="1" smtClean="0">
                <a:solidFill>
                  <a:schemeClr val="bg2"/>
                </a:solidFill>
                <a:latin typeface="Times New Roman" panose="02020603050405020304" pitchFamily="18" charset="0"/>
                <a:cs typeface="Times New Roman" panose="02020603050405020304" pitchFamily="18" charset="0"/>
              </a:rPr>
              <a:t>Саберович</a:t>
            </a:r>
            <a:r>
              <a:rPr lang="ru-RU" sz="1900" dirty="0">
                <a:solidFill>
                  <a:schemeClr val="bg2"/>
                </a:solidFill>
                <a:latin typeface="Times New Roman" panose="02020603050405020304" pitchFamily="18" charset="0"/>
                <a:cs typeface="Times New Roman" panose="02020603050405020304" pitchFamily="18" charset="0"/>
              </a:rPr>
              <a:t>, </a:t>
            </a:r>
            <a:r>
              <a:rPr lang="ru-RU" sz="1900" dirty="0" smtClean="0">
                <a:solidFill>
                  <a:schemeClr val="bg2"/>
                </a:solidFill>
                <a:latin typeface="Times New Roman" panose="02020603050405020304" pitchFamily="18" charset="0"/>
                <a:cs typeface="Times New Roman" panose="02020603050405020304" pitchFamily="18" charset="0"/>
              </a:rPr>
              <a:t>Первая </a:t>
            </a:r>
            <a:r>
              <a:rPr lang="ru-RU" sz="1900" dirty="0">
                <a:solidFill>
                  <a:schemeClr val="bg2"/>
                </a:solidFill>
                <a:latin typeface="Times New Roman" panose="02020603050405020304" pitchFamily="18" charset="0"/>
                <a:cs typeface="Times New Roman" panose="02020603050405020304" pitchFamily="18" charset="0"/>
              </a:rPr>
              <a:t>Центральная </a:t>
            </a:r>
            <a:r>
              <a:rPr lang="ru-RU" sz="1900" dirty="0" smtClean="0">
                <a:solidFill>
                  <a:schemeClr val="bg2"/>
                </a:solidFill>
                <a:latin typeface="Times New Roman" panose="02020603050405020304" pitchFamily="18" charset="0"/>
                <a:cs typeface="Times New Roman" panose="02020603050405020304" pitchFamily="18" charset="0"/>
              </a:rPr>
              <a:t>коллегия адвокатов </a:t>
            </a:r>
            <a:r>
              <a:rPr lang="ru-RU" sz="1900" dirty="0">
                <a:solidFill>
                  <a:schemeClr val="bg2"/>
                </a:solidFill>
                <a:latin typeface="Times New Roman" panose="02020603050405020304" pitchFamily="18" charset="0"/>
                <a:cs typeface="Times New Roman" panose="02020603050405020304" pitchFamily="18" charset="0"/>
              </a:rPr>
              <a:t>Иркутской области </a:t>
            </a:r>
            <a:endParaRPr lang="ru-RU" sz="1900" dirty="0" smtClean="0">
              <a:solidFill>
                <a:schemeClr val="bg2"/>
              </a:solidFill>
              <a:latin typeface="Times New Roman" panose="02020603050405020304" pitchFamily="18" charset="0"/>
              <a:cs typeface="Times New Roman" panose="02020603050405020304" pitchFamily="18" charset="0"/>
            </a:endParaRPr>
          </a:p>
          <a:p>
            <a:r>
              <a:rPr lang="ru-RU" sz="1900" dirty="0" smtClean="0">
                <a:solidFill>
                  <a:schemeClr val="bg2"/>
                </a:solidFill>
                <a:latin typeface="Times New Roman" panose="02020603050405020304" pitchFamily="18" charset="0"/>
                <a:cs typeface="Times New Roman" panose="02020603050405020304" pitchFamily="18" charset="0"/>
              </a:rPr>
              <a:t>Шадрин </a:t>
            </a:r>
            <a:r>
              <a:rPr lang="ru-RU" sz="1900" dirty="0">
                <a:solidFill>
                  <a:schemeClr val="bg2"/>
                </a:solidFill>
                <a:latin typeface="Times New Roman" panose="02020603050405020304" pitchFamily="18" charset="0"/>
                <a:cs typeface="Times New Roman" panose="02020603050405020304" pitchFamily="18" charset="0"/>
              </a:rPr>
              <a:t>Андрей Андреевич, "НО КА ""Легат"""</a:t>
            </a:r>
            <a:endParaRPr lang="ru-RU" sz="1900" dirty="0" smtClean="0">
              <a:solidFill>
                <a:schemeClr val="bg2"/>
              </a:solidFill>
              <a:latin typeface="Times New Roman" panose="02020603050405020304" pitchFamily="18" charset="0"/>
              <a:cs typeface="Times New Roman" panose="02020603050405020304" pitchFamily="18" charset="0"/>
            </a:endParaRPr>
          </a:p>
          <a:p>
            <a:r>
              <a:rPr lang="ru-RU" sz="1900" dirty="0" err="1" smtClean="0">
                <a:solidFill>
                  <a:schemeClr val="bg2"/>
                </a:solidFill>
                <a:latin typeface="Times New Roman" panose="02020603050405020304" pitchFamily="18" charset="0"/>
                <a:cs typeface="Times New Roman" panose="02020603050405020304" pitchFamily="18" charset="0"/>
              </a:rPr>
              <a:t>Капичникова</a:t>
            </a:r>
            <a:r>
              <a:rPr lang="ru-RU" sz="1900" dirty="0" smtClean="0">
                <a:solidFill>
                  <a:schemeClr val="bg2"/>
                </a:solidFill>
                <a:latin typeface="Times New Roman" panose="02020603050405020304" pitchFamily="18" charset="0"/>
                <a:cs typeface="Times New Roman" panose="02020603050405020304" pitchFamily="18" charset="0"/>
              </a:rPr>
              <a:t> Евгения Юрьевна, адвокатский кабинет </a:t>
            </a:r>
          </a:p>
          <a:p>
            <a:r>
              <a:rPr lang="ru-RU" sz="1900" dirty="0" err="1" smtClean="0">
                <a:solidFill>
                  <a:schemeClr val="bg2"/>
                </a:solidFill>
                <a:latin typeface="Times New Roman" panose="02020603050405020304" pitchFamily="18" charset="0"/>
                <a:cs typeface="Times New Roman" panose="02020603050405020304" pitchFamily="18" charset="0"/>
              </a:rPr>
              <a:t>Оборотова</a:t>
            </a:r>
            <a:r>
              <a:rPr lang="ru-RU" sz="1900" dirty="0" smtClean="0">
                <a:solidFill>
                  <a:schemeClr val="bg2"/>
                </a:solidFill>
                <a:latin typeface="Times New Roman" panose="02020603050405020304" pitchFamily="18" charset="0"/>
                <a:cs typeface="Times New Roman" panose="02020603050405020304" pitchFamily="18" charset="0"/>
              </a:rPr>
              <a:t> </a:t>
            </a:r>
            <a:r>
              <a:rPr lang="ru-RU" sz="1900" dirty="0">
                <a:solidFill>
                  <a:schemeClr val="bg2"/>
                </a:solidFill>
                <a:latin typeface="Times New Roman" panose="02020603050405020304" pitchFamily="18" charset="0"/>
                <a:cs typeface="Times New Roman" panose="02020603050405020304" pitchFamily="18" charset="0"/>
              </a:rPr>
              <a:t>Татьяна </a:t>
            </a:r>
            <a:r>
              <a:rPr lang="ru-RU" sz="1900" dirty="0" smtClean="0">
                <a:solidFill>
                  <a:schemeClr val="bg2"/>
                </a:solidFill>
                <a:latin typeface="Times New Roman" panose="02020603050405020304" pitchFamily="18" charset="0"/>
                <a:cs typeface="Times New Roman" panose="02020603050405020304" pitchFamily="18" charset="0"/>
              </a:rPr>
              <a:t>Николаевна, Октябрьская </a:t>
            </a:r>
            <a:r>
              <a:rPr lang="ru-RU" sz="1900" dirty="0">
                <a:solidFill>
                  <a:schemeClr val="bg2"/>
                </a:solidFill>
                <a:latin typeface="Times New Roman" panose="02020603050405020304" pitchFamily="18" charset="0"/>
                <a:cs typeface="Times New Roman" panose="02020603050405020304" pitchFamily="18" charset="0"/>
              </a:rPr>
              <a:t>коллегия адвокатов Иркутской </a:t>
            </a:r>
            <a:r>
              <a:rPr lang="ru-RU" sz="1900" dirty="0" smtClean="0">
                <a:solidFill>
                  <a:schemeClr val="bg2"/>
                </a:solidFill>
                <a:latin typeface="Times New Roman" panose="02020603050405020304" pitchFamily="18" charset="0"/>
                <a:cs typeface="Times New Roman" panose="02020603050405020304" pitchFamily="18" charset="0"/>
              </a:rPr>
              <a:t>области </a:t>
            </a:r>
          </a:p>
          <a:p>
            <a:r>
              <a:rPr lang="ru-RU" sz="1900" dirty="0" smtClean="0">
                <a:solidFill>
                  <a:schemeClr val="bg2"/>
                </a:solidFill>
                <a:latin typeface="Times New Roman" panose="02020603050405020304" pitchFamily="18" charset="0"/>
                <a:cs typeface="Times New Roman" panose="02020603050405020304" pitchFamily="18" charset="0"/>
              </a:rPr>
              <a:t>Кравцов Роман Владимирович, адвокат, заведующий кафедрой уголовного права ИГУ</a:t>
            </a:r>
          </a:p>
          <a:p>
            <a:r>
              <a:rPr lang="ru-RU" sz="1900" dirty="0" err="1" smtClean="0">
                <a:solidFill>
                  <a:schemeClr val="bg2"/>
                </a:solidFill>
                <a:latin typeface="Times New Roman" panose="02020603050405020304" pitchFamily="18" charset="0"/>
                <a:cs typeface="Times New Roman" panose="02020603050405020304" pitchFamily="18" charset="0"/>
              </a:rPr>
              <a:t>Койсин</a:t>
            </a:r>
            <a:r>
              <a:rPr lang="ru-RU" sz="1900" dirty="0" smtClean="0">
                <a:solidFill>
                  <a:schemeClr val="bg2"/>
                </a:solidFill>
                <a:latin typeface="Times New Roman" panose="02020603050405020304" pitchFamily="18" charset="0"/>
                <a:cs typeface="Times New Roman" panose="02020603050405020304" pitchFamily="18" charset="0"/>
              </a:rPr>
              <a:t> Александр Анатольевич, адвокат, ст. преподаватель кафедры судебного права ИГУ</a:t>
            </a:r>
          </a:p>
          <a:p>
            <a:r>
              <a:rPr lang="ru-RU" sz="1900" dirty="0" err="1" smtClean="0">
                <a:solidFill>
                  <a:schemeClr val="bg2"/>
                </a:solidFill>
                <a:latin typeface="Times New Roman" panose="02020603050405020304" pitchFamily="18" charset="0"/>
                <a:cs typeface="Times New Roman" panose="02020603050405020304" pitchFamily="18" charset="0"/>
              </a:rPr>
              <a:t>Пустогородская</a:t>
            </a:r>
            <a:r>
              <a:rPr lang="ru-RU" sz="1900" dirty="0" smtClean="0">
                <a:solidFill>
                  <a:schemeClr val="bg2"/>
                </a:solidFill>
                <a:latin typeface="Times New Roman" panose="02020603050405020304" pitchFamily="18" charset="0"/>
                <a:cs typeface="Times New Roman" panose="02020603050405020304" pitchFamily="18" charset="0"/>
              </a:rPr>
              <a:t> Татьяна Дмитриевна, адвокатский  кабинет</a:t>
            </a:r>
          </a:p>
          <a:p>
            <a:r>
              <a:rPr lang="ru-RU" sz="1900" dirty="0" smtClean="0">
                <a:solidFill>
                  <a:schemeClr val="bg2"/>
                </a:solidFill>
                <a:latin typeface="Times New Roman" panose="02020603050405020304" pitchFamily="18" charset="0"/>
                <a:cs typeface="Times New Roman" panose="02020603050405020304" pitchFamily="18" charset="0"/>
              </a:rPr>
              <a:t>Суворова Римма Николаевна, Иркутская областная коллегия адвокатов</a:t>
            </a:r>
          </a:p>
          <a:p>
            <a:r>
              <a:rPr lang="ru-RU" sz="1900" dirty="0" err="1" smtClean="0">
                <a:solidFill>
                  <a:schemeClr val="bg2"/>
                </a:solidFill>
                <a:latin typeface="Times New Roman" panose="02020603050405020304" pitchFamily="18" charset="0"/>
                <a:cs typeface="Times New Roman" panose="02020603050405020304" pitchFamily="18" charset="0"/>
              </a:rPr>
              <a:t>Ждановских</a:t>
            </a:r>
            <a:r>
              <a:rPr lang="ru-RU" sz="1900" dirty="0" smtClean="0">
                <a:solidFill>
                  <a:schemeClr val="bg2"/>
                </a:solidFill>
                <a:latin typeface="Times New Roman" panose="02020603050405020304" pitchFamily="18" charset="0"/>
                <a:cs typeface="Times New Roman" panose="02020603050405020304" pitchFamily="18" charset="0"/>
              </a:rPr>
              <a:t> Лариса Валерьевна, адвокатский кабинет</a:t>
            </a:r>
          </a:p>
          <a:p>
            <a:endParaRPr lang="ru-RU" sz="16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8527633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additive="base">
                                        <p:cTn id="7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3" end="13"/>
                                            </p:txEl>
                                          </p:spTgt>
                                        </p:tgtEl>
                                        <p:attrNameLst>
                                          <p:attrName>style.visibility</p:attrName>
                                        </p:attrNameLst>
                                      </p:cBhvr>
                                      <p:to>
                                        <p:strVal val="visible"/>
                                      </p:to>
                                    </p:set>
                                    <p:anim calcmode="lin" valueType="num">
                                      <p:cBhvr additive="base">
                                        <p:cTn id="7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4" end="14"/>
                                            </p:txEl>
                                          </p:spTgt>
                                        </p:tgtEl>
                                        <p:attrNameLst>
                                          <p:attrName>style.visibility</p:attrName>
                                        </p:attrNameLst>
                                      </p:cBhvr>
                                      <p:to>
                                        <p:strVal val="visible"/>
                                      </p:to>
                                    </p:set>
                                    <p:anim calcmode="lin" valueType="num">
                                      <p:cBhvr additive="base">
                                        <p:cTn id="8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5" end="15"/>
                                            </p:txEl>
                                          </p:spTgt>
                                        </p:tgtEl>
                                        <p:attrNameLst>
                                          <p:attrName>style.visibility</p:attrName>
                                        </p:attrNameLst>
                                      </p:cBhvr>
                                      <p:to>
                                        <p:strVal val="visible"/>
                                      </p:to>
                                    </p:set>
                                    <p:anim calcmode="lin" valueType="num">
                                      <p:cBhvr additive="base">
                                        <p:cTn id="9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576064"/>
          </a:xfrm>
        </p:spPr>
        <p:txBody>
          <a:bodyPr>
            <a:normAutofit fontScale="90000"/>
          </a:bodyPr>
          <a:lstStyle/>
          <a:p>
            <a:r>
              <a:rPr lang="ru-RU" i="1" dirty="0">
                <a:solidFill>
                  <a:schemeClr val="bg2"/>
                </a:solidFill>
                <a:latin typeface="Sitka Subheading" panose="02000505000000020004" pitchFamily="2" charset="0"/>
              </a:rPr>
              <a:t>Специалисты</a:t>
            </a:r>
          </a:p>
        </p:txBody>
      </p:sp>
      <p:sp>
        <p:nvSpPr>
          <p:cNvPr id="3" name="Объект 2"/>
          <p:cNvSpPr>
            <a:spLocks noGrp="1"/>
          </p:cNvSpPr>
          <p:nvPr>
            <p:ph idx="1"/>
          </p:nvPr>
        </p:nvSpPr>
        <p:spPr>
          <a:xfrm>
            <a:off x="457200" y="980728"/>
            <a:ext cx="8229600" cy="5760640"/>
          </a:xfrm>
        </p:spPr>
        <p:txBody>
          <a:bodyPr>
            <a:normAutofit fontScale="92500" lnSpcReduction="20000"/>
          </a:bodyPr>
          <a:lstStyle/>
          <a:p>
            <a:r>
              <a:rPr lang="ru-RU" sz="2600" dirty="0" smtClean="0">
                <a:solidFill>
                  <a:schemeClr val="bg2"/>
                </a:solidFill>
                <a:latin typeface="Times New Roman" panose="02020603050405020304" pitchFamily="18" charset="0"/>
                <a:cs typeface="Times New Roman" panose="02020603050405020304" pitchFamily="18" charset="0"/>
              </a:rPr>
              <a:t>Сахарова Наталья Семеновна, генеральный директор АНО </a:t>
            </a:r>
            <a:r>
              <a:rPr lang="ru-RU" sz="2600" dirty="0">
                <a:solidFill>
                  <a:schemeClr val="bg2"/>
                </a:solidFill>
                <a:latin typeface="Times New Roman" panose="02020603050405020304" pitchFamily="18" charset="0"/>
                <a:cs typeface="Times New Roman" panose="02020603050405020304" pitchFamily="18" charset="0"/>
              </a:rPr>
              <a:t>«Экспертный </a:t>
            </a:r>
            <a:r>
              <a:rPr lang="ru-RU" sz="2600" dirty="0" smtClean="0">
                <a:solidFill>
                  <a:schemeClr val="bg2"/>
                </a:solidFill>
                <a:latin typeface="Times New Roman" panose="02020603050405020304" pitchFamily="18" charset="0"/>
                <a:cs typeface="Times New Roman" panose="02020603050405020304" pitchFamily="18" charset="0"/>
              </a:rPr>
              <a:t>консультативный </a:t>
            </a:r>
            <a:r>
              <a:rPr lang="ru-RU" sz="2600" dirty="0">
                <a:solidFill>
                  <a:schemeClr val="bg2"/>
                </a:solidFill>
                <a:latin typeface="Times New Roman" panose="02020603050405020304" pitchFamily="18" charset="0"/>
                <a:cs typeface="Times New Roman" panose="02020603050405020304" pitchFamily="18" charset="0"/>
              </a:rPr>
              <a:t>центр. Судебная экспертиза</a:t>
            </a:r>
            <a:r>
              <a:rPr lang="ru-RU" sz="2600" dirty="0" smtClean="0">
                <a:solidFill>
                  <a:schemeClr val="bg2"/>
                </a:solidFill>
                <a:latin typeface="Times New Roman" panose="02020603050405020304" pitchFamily="18" charset="0"/>
                <a:cs typeface="Times New Roman" panose="02020603050405020304" pitchFamily="18" charset="0"/>
              </a:rPr>
              <a:t>»</a:t>
            </a:r>
          </a:p>
          <a:p>
            <a:r>
              <a:rPr lang="ru-RU" sz="2600" dirty="0" err="1">
                <a:solidFill>
                  <a:schemeClr val="bg2"/>
                </a:solidFill>
                <a:latin typeface="Times New Roman" panose="02020603050405020304" pitchFamily="18" charset="0"/>
                <a:cs typeface="Times New Roman" panose="02020603050405020304" pitchFamily="18" charset="0"/>
              </a:rPr>
              <a:t>Глущук</a:t>
            </a:r>
            <a:r>
              <a:rPr lang="ru-RU" sz="2600" dirty="0">
                <a:solidFill>
                  <a:schemeClr val="bg2"/>
                </a:solidFill>
                <a:latin typeface="Times New Roman" panose="02020603050405020304" pitchFamily="18" charset="0"/>
                <a:cs typeface="Times New Roman" panose="02020603050405020304" pitchFamily="18" charset="0"/>
              </a:rPr>
              <a:t> Елена Анатольевна, начальник организационно-правового отдела Агентства по обеспечению деятельности мировых судей Иркутской области</a:t>
            </a:r>
            <a:r>
              <a:rPr lang="ru-RU" sz="2600" dirty="0" smtClean="0">
                <a:solidFill>
                  <a:schemeClr val="bg2"/>
                </a:solidFill>
                <a:latin typeface="Times New Roman" panose="02020603050405020304" pitchFamily="18" charset="0"/>
                <a:cs typeface="Times New Roman" panose="02020603050405020304" pitchFamily="18" charset="0"/>
              </a:rPr>
              <a:t>.</a:t>
            </a:r>
          </a:p>
          <a:p>
            <a:r>
              <a:rPr lang="ru-RU" sz="2600" dirty="0" err="1" smtClean="0">
                <a:solidFill>
                  <a:schemeClr val="bg2"/>
                </a:solidFill>
                <a:latin typeface="Times New Roman" panose="02020603050405020304" pitchFamily="18" charset="0"/>
                <a:cs typeface="Times New Roman" panose="02020603050405020304" pitchFamily="18" charset="0"/>
              </a:rPr>
              <a:t>Архипкина</a:t>
            </a:r>
            <a:r>
              <a:rPr lang="ru-RU" sz="2600" dirty="0" smtClean="0">
                <a:solidFill>
                  <a:schemeClr val="bg2"/>
                </a:solidFill>
                <a:latin typeface="Times New Roman" panose="02020603050405020304" pitchFamily="18" charset="0"/>
                <a:cs typeface="Times New Roman" panose="02020603050405020304" pitchFamily="18" charset="0"/>
              </a:rPr>
              <a:t> </a:t>
            </a:r>
            <a:r>
              <a:rPr lang="ru-RU" sz="2600" dirty="0">
                <a:solidFill>
                  <a:schemeClr val="bg2"/>
                </a:solidFill>
                <a:latin typeface="Times New Roman" panose="02020603050405020304" pitchFamily="18" charset="0"/>
                <a:cs typeface="Times New Roman" panose="02020603050405020304" pitchFamily="18" charset="0"/>
              </a:rPr>
              <a:t>Анастасия </a:t>
            </a:r>
            <a:r>
              <a:rPr lang="ru-RU" sz="2600" dirty="0" smtClean="0">
                <a:solidFill>
                  <a:schemeClr val="bg2"/>
                </a:solidFill>
                <a:latin typeface="Times New Roman" panose="02020603050405020304" pitchFamily="18" charset="0"/>
                <a:cs typeface="Times New Roman" panose="02020603050405020304" pitchFamily="18" charset="0"/>
              </a:rPr>
              <a:t>Сергеевна- </a:t>
            </a:r>
            <a:r>
              <a:rPr lang="ru-RU" sz="2600" dirty="0">
                <a:solidFill>
                  <a:schemeClr val="bg2"/>
                </a:solidFill>
                <a:latin typeface="Times New Roman" panose="02020603050405020304" pitchFamily="18" charset="0"/>
                <a:cs typeface="Times New Roman" panose="02020603050405020304" pitchFamily="18" charset="0"/>
              </a:rPr>
              <a:t>практикующий медиатор, тренер медиаторов, кандидат экономических наук, Председатель правления ассоциации «Байкальская лига медиаторов», член Дисциплинарного комитета Национальной организации медиаторов, аккредитованный медиатор Научно-методического центра медиации и права (Москва</a:t>
            </a:r>
            <a:r>
              <a:rPr lang="ru-RU" sz="2600" dirty="0" smtClean="0">
                <a:solidFill>
                  <a:schemeClr val="bg2"/>
                </a:solidFill>
                <a:latin typeface="Times New Roman" panose="02020603050405020304" pitchFamily="18" charset="0"/>
                <a:cs typeface="Times New Roman" panose="02020603050405020304" pitchFamily="18" charset="0"/>
              </a:rPr>
              <a:t>).</a:t>
            </a:r>
          </a:p>
          <a:p>
            <a:r>
              <a:rPr lang="ru-RU" sz="2600" dirty="0" smtClean="0">
                <a:solidFill>
                  <a:schemeClr val="bg2"/>
                </a:solidFill>
                <a:latin typeface="Times New Roman" panose="02020603050405020304" pitchFamily="18" charset="0"/>
                <a:cs typeface="Times New Roman" panose="02020603050405020304" pitchFamily="18" charset="0"/>
              </a:rPr>
              <a:t>Бурдукова </a:t>
            </a:r>
            <a:r>
              <a:rPr lang="ru-RU" sz="2600" dirty="0">
                <a:solidFill>
                  <a:schemeClr val="bg2"/>
                </a:solidFill>
                <a:latin typeface="Times New Roman" panose="02020603050405020304" pitchFamily="18" charset="0"/>
                <a:cs typeface="Times New Roman" panose="02020603050405020304" pitchFamily="18" charset="0"/>
              </a:rPr>
              <a:t>С.В</a:t>
            </a:r>
            <a:r>
              <a:rPr lang="ru-RU" sz="2600" dirty="0" smtClean="0">
                <a:solidFill>
                  <a:schemeClr val="bg2"/>
                </a:solidFill>
                <a:latin typeface="Times New Roman" panose="02020603050405020304" pitchFamily="18" charset="0"/>
                <a:cs typeface="Times New Roman" panose="02020603050405020304" pitchFamily="18" charset="0"/>
              </a:rPr>
              <a:t>. , советник </a:t>
            </a:r>
            <a:r>
              <a:rPr lang="ru-RU" sz="2600" dirty="0">
                <a:solidFill>
                  <a:schemeClr val="bg2"/>
                </a:solidFill>
                <a:latin typeface="Times New Roman" panose="02020603050405020304" pitchFamily="18" charset="0"/>
                <a:cs typeface="Times New Roman" panose="02020603050405020304" pitchFamily="18" charset="0"/>
              </a:rPr>
              <a:t>уполномоченного по правам </a:t>
            </a:r>
            <a:r>
              <a:rPr lang="ru-RU" sz="2600" dirty="0" smtClean="0">
                <a:solidFill>
                  <a:schemeClr val="bg2"/>
                </a:solidFill>
                <a:latin typeface="Times New Roman" panose="02020603050405020304" pitchFamily="18" charset="0"/>
                <a:cs typeface="Times New Roman" panose="02020603050405020304" pitchFamily="18" charset="0"/>
              </a:rPr>
              <a:t>человека.  </a:t>
            </a:r>
          </a:p>
          <a:p>
            <a:r>
              <a:rPr lang="ru-RU" sz="2600" dirty="0" smtClean="0">
                <a:solidFill>
                  <a:schemeClr val="bg2"/>
                </a:solidFill>
                <a:latin typeface="Times New Roman" panose="02020603050405020304" pitchFamily="18" charset="0"/>
                <a:cs typeface="Times New Roman" panose="02020603050405020304" pitchFamily="18" charset="0"/>
              </a:rPr>
              <a:t>Воронова Л.Ю. , специалист </a:t>
            </a:r>
            <a:r>
              <a:rPr lang="ru-RU" sz="2600" dirty="0">
                <a:solidFill>
                  <a:schemeClr val="bg2"/>
                </a:solidFill>
                <a:latin typeface="Times New Roman" panose="02020603050405020304" pitchFamily="18" charset="0"/>
                <a:cs typeface="Times New Roman" panose="02020603050405020304" pitchFamily="18" charset="0"/>
              </a:rPr>
              <a:t>аппарата уполномоченного по правам </a:t>
            </a:r>
            <a:r>
              <a:rPr lang="ru-RU" sz="2600" dirty="0" smtClean="0">
                <a:solidFill>
                  <a:schemeClr val="bg2"/>
                </a:solidFill>
                <a:latin typeface="Times New Roman" panose="02020603050405020304" pitchFamily="18" charset="0"/>
                <a:cs typeface="Times New Roman" panose="02020603050405020304" pitchFamily="18" charset="0"/>
              </a:rPr>
              <a:t>человека</a:t>
            </a:r>
          </a:p>
          <a:p>
            <a:endParaRPr lang="ru-RU" sz="2000" dirty="0" smtClean="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6758236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a:xfrm>
            <a:off x="3286116" y="6053138"/>
            <a:ext cx="5486400" cy="804862"/>
          </a:xfrm>
        </p:spPr>
        <p:txBody>
          <a:bodyPr/>
          <a:lstStyle/>
          <a:p>
            <a:r>
              <a:rPr lang="ru-RU" sz="1800" dirty="0" smtClean="0">
                <a:solidFill>
                  <a:schemeClr val="bg2"/>
                </a:solidFill>
                <a:latin typeface="Times New Roman" pitchFamily="18" charset="0"/>
                <a:cs typeface="Times New Roman" pitchFamily="18" charset="0"/>
              </a:rPr>
              <a:t>Лектор:  Смирнов Олег Валерьевич, Президент Адвокатской палаты Иркутской области</a:t>
            </a:r>
            <a:endParaRPr lang="ru-RU" sz="1800" dirty="0">
              <a:solidFill>
                <a:schemeClr val="bg2"/>
              </a:solidFill>
              <a:latin typeface="Times New Roman" pitchFamily="18" charset="0"/>
              <a:cs typeface="Times New Roman" pitchFamily="18" charset="0"/>
            </a:endParaRPr>
          </a:p>
        </p:txBody>
      </p:sp>
      <p:pic>
        <p:nvPicPr>
          <p:cNvPr id="1026" name="Picture 2" descr="C:\Users\Asus\Desktop\16-03-2022_16-43-08\456EA812-462E-4CFB-B913-9F82F91E8AAE.jpeg"/>
          <p:cNvPicPr>
            <a:picLocks noChangeAspect="1" noChangeArrowheads="1"/>
          </p:cNvPicPr>
          <p:nvPr/>
        </p:nvPicPr>
        <p:blipFill>
          <a:blip r:embed="rId2"/>
          <a:srcRect/>
          <a:stretch>
            <a:fillRect/>
          </a:stretch>
        </p:blipFill>
        <p:spPr bwMode="auto">
          <a:xfrm>
            <a:off x="500034" y="285728"/>
            <a:ext cx="8219354" cy="564357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a:xfrm>
            <a:off x="3500430" y="5857892"/>
            <a:ext cx="5486400" cy="804862"/>
          </a:xfrm>
        </p:spPr>
        <p:txBody>
          <a:bodyPr>
            <a:normAutofit/>
          </a:bodyPr>
          <a:lstStyle/>
          <a:p>
            <a:r>
              <a:rPr lang="ru-RU" sz="1800" dirty="0" smtClean="0">
                <a:solidFill>
                  <a:schemeClr val="bg2"/>
                </a:solidFill>
                <a:latin typeface="Times New Roman" pitchFamily="18" charset="0"/>
                <a:cs typeface="Times New Roman" pitchFamily="18" charset="0"/>
              </a:rPr>
              <a:t>Лектор: </a:t>
            </a:r>
            <a:r>
              <a:rPr lang="ru-RU" sz="1800" dirty="0" err="1" smtClean="0">
                <a:solidFill>
                  <a:schemeClr val="bg2"/>
                </a:solidFill>
                <a:latin typeface="Times New Roman" pitchFamily="18" charset="0"/>
                <a:cs typeface="Times New Roman" pitchFamily="18" charset="0"/>
              </a:rPr>
              <a:t>Файзулин</a:t>
            </a:r>
            <a:r>
              <a:rPr lang="ru-RU" sz="1800" dirty="0" smtClean="0">
                <a:solidFill>
                  <a:schemeClr val="bg2"/>
                </a:solidFill>
                <a:latin typeface="Times New Roman" pitchFamily="18" charset="0"/>
                <a:cs typeface="Times New Roman" pitchFamily="18" charset="0"/>
              </a:rPr>
              <a:t> Рафик </a:t>
            </a:r>
            <a:r>
              <a:rPr lang="ru-RU" sz="1800" dirty="0" err="1" smtClean="0">
                <a:solidFill>
                  <a:schemeClr val="bg2"/>
                </a:solidFill>
                <a:latin typeface="Times New Roman" pitchFamily="18" charset="0"/>
                <a:cs typeface="Times New Roman" pitchFamily="18" charset="0"/>
              </a:rPr>
              <a:t>Саберович</a:t>
            </a:r>
            <a:endParaRPr lang="ru-RU" sz="1800" dirty="0">
              <a:solidFill>
                <a:schemeClr val="bg2"/>
              </a:solidFill>
              <a:latin typeface="Times New Roman" pitchFamily="18" charset="0"/>
              <a:cs typeface="Times New Roman" pitchFamily="18" charset="0"/>
            </a:endParaRPr>
          </a:p>
        </p:txBody>
      </p:sp>
      <p:pic>
        <p:nvPicPr>
          <p:cNvPr id="2050" name="Picture 2" descr="C:\Users\Asus\Desktop\16-03-2022_16-43-08\516B462A-61D9-4739-B3E6-E72278265E03.jpeg"/>
          <p:cNvPicPr>
            <a:picLocks noChangeAspect="1" noChangeArrowheads="1"/>
          </p:cNvPicPr>
          <p:nvPr/>
        </p:nvPicPr>
        <p:blipFill>
          <a:blip r:embed="rId2"/>
          <a:srcRect/>
          <a:stretch>
            <a:fillRect/>
          </a:stretch>
        </p:blipFill>
        <p:spPr bwMode="auto">
          <a:xfrm>
            <a:off x="214282" y="285728"/>
            <a:ext cx="8750300" cy="53578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a:xfrm>
            <a:off x="3214678" y="6053138"/>
            <a:ext cx="5486400" cy="804862"/>
          </a:xfrm>
        </p:spPr>
        <p:txBody>
          <a:bodyPr>
            <a:normAutofit/>
          </a:bodyPr>
          <a:lstStyle/>
          <a:p>
            <a:r>
              <a:rPr lang="ru-RU" sz="1800" dirty="0" smtClean="0">
                <a:solidFill>
                  <a:schemeClr val="bg2"/>
                </a:solidFill>
                <a:latin typeface="Times New Roman" pitchFamily="18" charset="0"/>
                <a:cs typeface="Times New Roman" pitchFamily="18" charset="0"/>
              </a:rPr>
              <a:t>Лектор:  Фалеева Ирина Викторовна</a:t>
            </a:r>
            <a:endParaRPr lang="ru-RU" sz="1800" dirty="0">
              <a:solidFill>
                <a:schemeClr val="bg2"/>
              </a:solidFill>
              <a:latin typeface="Times New Roman" pitchFamily="18" charset="0"/>
              <a:cs typeface="Times New Roman" pitchFamily="18" charset="0"/>
            </a:endParaRPr>
          </a:p>
        </p:txBody>
      </p:sp>
      <p:pic>
        <p:nvPicPr>
          <p:cNvPr id="3075" name="Picture 3" descr="C:\Users\Asus\Desktop\16-03-2022_16-43-08\645D7E51-43F3-4F60-977E-3CB8F41271CF.jpeg"/>
          <p:cNvPicPr>
            <a:picLocks noChangeAspect="1" noChangeArrowheads="1"/>
          </p:cNvPicPr>
          <p:nvPr/>
        </p:nvPicPr>
        <p:blipFill>
          <a:blip r:embed="rId2"/>
          <a:srcRect/>
          <a:stretch>
            <a:fillRect/>
          </a:stretch>
        </p:blipFill>
        <p:spPr bwMode="auto">
          <a:xfrm>
            <a:off x="571472" y="0"/>
            <a:ext cx="7929618" cy="598485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a:xfrm>
            <a:off x="3143240" y="5857892"/>
            <a:ext cx="5486400" cy="804862"/>
          </a:xfrm>
        </p:spPr>
        <p:txBody>
          <a:bodyPr>
            <a:normAutofit/>
          </a:bodyPr>
          <a:lstStyle/>
          <a:p>
            <a:r>
              <a:rPr lang="ru-RU" sz="1800" dirty="0" smtClean="0">
                <a:solidFill>
                  <a:schemeClr val="bg2"/>
                </a:solidFill>
                <a:latin typeface="Times New Roman" pitchFamily="18" charset="0"/>
                <a:cs typeface="Times New Roman" pitchFamily="18" charset="0"/>
              </a:rPr>
              <a:t>Лектор: </a:t>
            </a:r>
            <a:r>
              <a:rPr lang="ru-RU" sz="1800" dirty="0" err="1" smtClean="0">
                <a:solidFill>
                  <a:schemeClr val="bg2"/>
                </a:solidFill>
                <a:latin typeface="Times New Roman" pitchFamily="18" charset="0"/>
                <a:cs typeface="Times New Roman" pitchFamily="18" charset="0"/>
              </a:rPr>
              <a:t>Козыдло</a:t>
            </a:r>
            <a:r>
              <a:rPr lang="ru-RU" sz="1800" dirty="0" smtClean="0">
                <a:solidFill>
                  <a:schemeClr val="bg2"/>
                </a:solidFill>
                <a:latin typeface="Times New Roman" pitchFamily="18" charset="0"/>
                <a:cs typeface="Times New Roman" pitchFamily="18" charset="0"/>
              </a:rPr>
              <a:t> Владимир Борисович</a:t>
            </a:r>
            <a:endParaRPr lang="ru-RU" sz="1800" dirty="0">
              <a:solidFill>
                <a:schemeClr val="bg2"/>
              </a:solidFill>
              <a:latin typeface="Times New Roman" pitchFamily="18" charset="0"/>
              <a:cs typeface="Times New Roman" pitchFamily="18" charset="0"/>
            </a:endParaRPr>
          </a:p>
        </p:txBody>
      </p:sp>
      <p:pic>
        <p:nvPicPr>
          <p:cNvPr id="4098" name="Picture 2" descr="C:\Users\Asus\Desktop\16-03-2022_16-43-08\B28DBC93-19A5-4E13-B4E9-4B839B0293E7.jpeg"/>
          <p:cNvPicPr>
            <a:picLocks noChangeAspect="1" noChangeArrowheads="1"/>
          </p:cNvPicPr>
          <p:nvPr/>
        </p:nvPicPr>
        <p:blipFill>
          <a:blip r:embed="rId2"/>
          <a:srcRect/>
          <a:stretch>
            <a:fillRect/>
          </a:stretch>
        </p:blipFill>
        <p:spPr bwMode="auto">
          <a:xfrm>
            <a:off x="428596" y="0"/>
            <a:ext cx="8413844" cy="571501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a:xfrm>
            <a:off x="3143240" y="6053138"/>
            <a:ext cx="5486400" cy="804862"/>
          </a:xfrm>
        </p:spPr>
        <p:txBody>
          <a:bodyPr/>
          <a:lstStyle/>
          <a:p>
            <a:endParaRPr lang="ru-RU" dirty="0"/>
          </a:p>
        </p:txBody>
      </p:sp>
      <p:pic>
        <p:nvPicPr>
          <p:cNvPr id="5122" name="Picture 2" descr="C:\Users\Asus\Desktop\16-03-2022_16-43-08\CFDA462E-2C95-48F4-AAA9-A1599B376691.jpeg"/>
          <p:cNvPicPr>
            <a:picLocks noChangeAspect="1" noChangeArrowheads="1"/>
          </p:cNvPicPr>
          <p:nvPr/>
        </p:nvPicPr>
        <p:blipFill>
          <a:blip r:embed="rId2"/>
          <a:srcRect/>
          <a:stretch>
            <a:fillRect/>
          </a:stretch>
        </p:blipFill>
        <p:spPr bwMode="auto">
          <a:xfrm>
            <a:off x="0" y="0"/>
            <a:ext cx="9407267" cy="6858000"/>
          </a:xfrm>
          <a:prstGeom prst="rect">
            <a:avLst/>
          </a:prstGeom>
          <a:noFill/>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8|1.2"/>
</p:tagLst>
</file>

<file path=ppt/tags/tag2.xml><?xml version="1.0" encoding="utf-8"?>
<p:tagLst xmlns:a="http://schemas.openxmlformats.org/drawingml/2006/main" xmlns:r="http://schemas.openxmlformats.org/officeDocument/2006/relationships" xmlns:p="http://schemas.openxmlformats.org/presentationml/2006/main">
  <p:tag name="TIMING" val="|1.1|0.9|1.1"/>
</p:tagLst>
</file>

<file path=ppt/tags/tag3.xml><?xml version="1.0" encoding="utf-8"?>
<p:tagLst xmlns:a="http://schemas.openxmlformats.org/drawingml/2006/main" xmlns:r="http://schemas.openxmlformats.org/officeDocument/2006/relationships" xmlns:p="http://schemas.openxmlformats.org/presentationml/2006/main">
  <p:tag name="TIMING" val="|1|3.5|2.8|3.2|2.6|4.1|3.1|2.7|1.9|2.9"/>
</p:tagLst>
</file>

<file path=ppt/tags/tag4.xml><?xml version="1.0" encoding="utf-8"?>
<p:tagLst xmlns:a="http://schemas.openxmlformats.org/drawingml/2006/main" xmlns:r="http://schemas.openxmlformats.org/officeDocument/2006/relationships" xmlns:p="http://schemas.openxmlformats.org/presentationml/2006/main">
  <p:tag name="TIMING" val="|0.5|2.3|1.6|1.7|1"/>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Берлин</Template>
  <TotalTime>1363</TotalTime>
  <Words>383</Words>
  <Application>Microsoft Office PowerPoint</Application>
  <PresentationFormat>Экран (4:3)</PresentationFormat>
  <Paragraphs>37</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5 лет Школе молодого адвоката!</vt:lpstr>
      <vt:lpstr>Наши преподаватели </vt:lpstr>
      <vt:lpstr>Адвокаты со стажем</vt:lpstr>
      <vt:lpstr>Специалисты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Школа молодого адвоката</dc:title>
  <dc:creator>Митяй Кудряшов</dc:creator>
  <cp:lastModifiedBy>Секретарь</cp:lastModifiedBy>
  <cp:revision>94</cp:revision>
  <dcterms:created xsi:type="dcterms:W3CDTF">2018-08-27T03:07:06Z</dcterms:created>
  <dcterms:modified xsi:type="dcterms:W3CDTF">2022-03-23T03:59:18Z</dcterms:modified>
</cp:coreProperties>
</file>